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93" r:id="rId3"/>
    <p:sldId id="257" r:id="rId4"/>
    <p:sldId id="269" r:id="rId5"/>
    <p:sldId id="268" r:id="rId6"/>
    <p:sldId id="287" r:id="rId7"/>
    <p:sldId id="288" r:id="rId8"/>
    <p:sldId id="289" r:id="rId9"/>
    <p:sldId id="290" r:id="rId10"/>
    <p:sldId id="292" r:id="rId11"/>
    <p:sldId id="291"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autoAdjust="0"/>
    <p:restoredTop sz="94660"/>
  </p:normalViewPr>
  <p:slideViewPr>
    <p:cSldViewPr snapToGrid="0">
      <p:cViewPr varScale="1">
        <p:scale>
          <a:sx n="86" d="100"/>
          <a:sy n="86" d="100"/>
        </p:scale>
        <p:origin x="51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F84A5E-8EB8-4043-A8A2-6EEACAD9161C}" type="datetimeFigureOut">
              <a:rPr lang="en-US" smtClean="0"/>
              <a:t>3/14/2022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1881D3-B875-4970-A833-2D0963354114}" type="slidenum">
              <a:rPr lang="en-US" smtClean="0"/>
              <a:t>‹#›</a:t>
            </a:fld>
            <a:endParaRPr lang="en-US"/>
          </a:p>
        </p:txBody>
      </p:sp>
    </p:spTree>
    <p:extLst>
      <p:ext uri="{BB962C8B-B14F-4D97-AF65-F5344CB8AC3E}">
        <p14:creationId xmlns:p14="http://schemas.microsoft.com/office/powerpoint/2010/main" val="868985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3/14/2022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3/14/2022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3/14/2022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3/14/2022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3/14/2022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3/14/2022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3/14/2022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3/14/2022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3/14/2022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3/14/2022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3/14/2022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3/14/2022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973"/>
            <a:ext cx="9144000" cy="2387600"/>
          </a:xfrm>
        </p:spPr>
        <p:txBody>
          <a:bodyPr/>
          <a:lstStyle/>
          <a:p>
            <a:r>
              <a:rPr lang="en-US" dirty="0" smtClean="0"/>
              <a:t>MATLAB Programming</a:t>
            </a:r>
            <a:endParaRPr lang="en-US" dirty="0"/>
          </a:p>
        </p:txBody>
      </p:sp>
      <p:sp>
        <p:nvSpPr>
          <p:cNvPr id="3" name="Subtitle 2"/>
          <p:cNvSpPr>
            <a:spLocks noGrp="1"/>
          </p:cNvSpPr>
          <p:nvPr>
            <p:ph type="subTitle" idx="1"/>
          </p:nvPr>
        </p:nvSpPr>
        <p:spPr>
          <a:xfrm>
            <a:off x="1524000" y="2787648"/>
            <a:ext cx="9144000" cy="1655762"/>
          </a:xfrm>
        </p:spPr>
        <p:txBody>
          <a:bodyPr>
            <a:noAutofit/>
          </a:bodyPr>
          <a:lstStyle/>
          <a:p>
            <a:r>
              <a:rPr lang="en-US" sz="3200" dirty="0" smtClean="0"/>
              <a:t>Programming Assignment Four</a:t>
            </a:r>
          </a:p>
          <a:p>
            <a:endParaRPr lang="en-US" sz="3200" dirty="0" smtClean="0"/>
          </a:p>
          <a:p>
            <a:r>
              <a:rPr lang="en-US" sz="3200" dirty="0" smtClean="0"/>
              <a:t>Instructor: </a:t>
            </a:r>
            <a:r>
              <a:rPr lang="zh-TW" altLang="en-US" sz="3200" dirty="0" smtClean="0"/>
              <a:t>黃世強 </a:t>
            </a:r>
            <a:r>
              <a:rPr lang="en-US" altLang="zh-TW" sz="3200" dirty="0" smtClean="0"/>
              <a:t>(</a:t>
            </a:r>
            <a:r>
              <a:rPr lang="en-US" sz="3200" dirty="0" smtClean="0"/>
              <a:t>Sai-Keung Wong)</a:t>
            </a:r>
            <a:endParaRPr lang="en-US" sz="32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8" y="-144963"/>
            <a:ext cx="10515600" cy="1325563"/>
          </a:xfrm>
        </p:spPr>
        <p:txBody>
          <a:bodyPr/>
          <a:lstStyle/>
          <a:p>
            <a:r>
              <a:rPr lang="en-US" dirty="0" smtClean="0"/>
              <a:t>Problem 4.2</a:t>
            </a:r>
            <a:endParaRPr lang="en-US" dirty="0"/>
          </a:p>
        </p:txBody>
      </p:sp>
      <p:sp>
        <p:nvSpPr>
          <p:cNvPr id="3" name="Content Placeholder 2"/>
          <p:cNvSpPr>
            <a:spLocks noGrp="1"/>
          </p:cNvSpPr>
          <p:nvPr>
            <p:ph idx="1"/>
          </p:nvPr>
        </p:nvSpPr>
        <p:spPr>
          <a:xfrm>
            <a:off x="446318" y="897406"/>
            <a:ext cx="10515600" cy="5742879"/>
          </a:xfrm>
        </p:spPr>
        <p:txBody>
          <a:bodyPr>
            <a:normAutofit/>
          </a:bodyPr>
          <a:lstStyle/>
          <a:p>
            <a:pPr marL="0" indent="0">
              <a:buNone/>
            </a:pPr>
            <a:r>
              <a:rPr lang="en-US" dirty="0" smtClean="0"/>
              <a:t>There are four functions which are defined as follows.</a:t>
            </a:r>
          </a:p>
          <a:p>
            <a:pPr marL="0" indent="0">
              <a:buNone/>
            </a:pPr>
            <a:r>
              <a:rPr lang="en-US" dirty="0" smtClean="0"/>
              <a:t>y1(x) = sin(x);      y2(x</a:t>
            </a:r>
            <a:r>
              <a:rPr lang="en-US" dirty="0"/>
              <a:t>) = </a:t>
            </a:r>
            <a:r>
              <a:rPr lang="en-US" dirty="0" smtClean="0"/>
              <a:t>cos(2x);         3(x) = x</a:t>
            </a:r>
            <a:r>
              <a:rPr lang="en-US" baseline="30000" dirty="0" smtClean="0"/>
              <a:t>2</a:t>
            </a:r>
            <a:r>
              <a:rPr lang="en-US" dirty="0" smtClean="0"/>
              <a:t>sin(x)e</a:t>
            </a:r>
            <a:r>
              <a:rPr lang="en-US" baseline="30000" dirty="0" smtClean="0"/>
              <a:t>-(</a:t>
            </a:r>
            <a:r>
              <a:rPr lang="en-US" baseline="30000" dirty="0"/>
              <a:t>x-1</a:t>
            </a:r>
            <a:r>
              <a:rPr lang="en-US" baseline="30000" dirty="0" smtClean="0"/>
              <a:t>)</a:t>
            </a:r>
            <a:r>
              <a:rPr lang="en-US" dirty="0" smtClean="0"/>
              <a:t>;</a:t>
            </a:r>
            <a:r>
              <a:rPr lang="en-US" baseline="30000" dirty="0" smtClean="0"/>
              <a:t>       </a:t>
            </a:r>
            <a:r>
              <a:rPr lang="en-US" dirty="0" smtClean="0"/>
              <a:t>y4(x) = 4-x/2</a:t>
            </a:r>
            <a:endParaRPr lang="en-US" baseline="30000" dirty="0" smtClean="0"/>
          </a:p>
          <a:p>
            <a:pPr marL="0" indent="0">
              <a:buNone/>
            </a:pPr>
            <a:endParaRPr lang="en-US" baseline="30000" dirty="0"/>
          </a:p>
          <a:p>
            <a:pPr marL="0" indent="0">
              <a:buNone/>
            </a:pPr>
            <a:endParaRPr lang="en-US" dirty="0"/>
          </a:p>
        </p:txBody>
      </p:sp>
      <p:pic>
        <p:nvPicPr>
          <p:cNvPr id="5" name="Picture 4"/>
          <p:cNvPicPr>
            <a:picLocks noChangeAspect="1"/>
          </p:cNvPicPr>
          <p:nvPr/>
        </p:nvPicPr>
        <p:blipFill rotWithShape="1">
          <a:blip r:embed="rId2"/>
          <a:srcRect l="20762" t="30487" r="42667" b="11609"/>
          <a:stretch/>
        </p:blipFill>
        <p:spPr>
          <a:xfrm>
            <a:off x="5707743" y="1894114"/>
            <a:ext cx="5573486" cy="4963886"/>
          </a:xfrm>
          <a:prstGeom prst="rect">
            <a:avLst/>
          </a:prstGeom>
        </p:spPr>
      </p:pic>
      <p:sp>
        <p:nvSpPr>
          <p:cNvPr id="6" name="Rectangle 5"/>
          <p:cNvSpPr/>
          <p:nvPr/>
        </p:nvSpPr>
        <p:spPr>
          <a:xfrm>
            <a:off x="381001" y="2083307"/>
            <a:ext cx="5254171" cy="4031873"/>
          </a:xfrm>
          <a:prstGeom prst="rect">
            <a:avLst/>
          </a:prstGeom>
        </p:spPr>
        <p:txBody>
          <a:bodyPr wrap="square">
            <a:spAutoFit/>
          </a:bodyPr>
          <a:lstStyle/>
          <a:p>
            <a:r>
              <a:rPr lang="en-US" sz="3200" dirty="0"/>
              <a:t>Show a title of each figure, and also the order number in the sorted result. The format of the title is as follows:</a:t>
            </a:r>
          </a:p>
          <a:p>
            <a:r>
              <a:rPr lang="en-US" sz="3200" dirty="0" smtClean="0"/>
              <a:t> </a:t>
            </a:r>
            <a:r>
              <a:rPr lang="en-US" sz="3200" b="1" dirty="0"/>
              <a:t>(order number): </a:t>
            </a:r>
            <a:endParaRPr lang="en-US" sz="3200" b="1" dirty="0" smtClean="0"/>
          </a:p>
          <a:p>
            <a:r>
              <a:rPr lang="en-US" sz="3200" b="1" dirty="0" smtClean="0"/>
              <a:t>function </a:t>
            </a:r>
            <a:r>
              <a:rPr lang="en-US" sz="3200" b="1" dirty="0"/>
              <a:t>definition: Area = </a:t>
            </a:r>
            <a:r>
              <a:rPr lang="en-US" sz="3200" b="1" dirty="0" smtClean="0"/>
              <a:t>…</a:t>
            </a:r>
          </a:p>
          <a:p>
            <a:endParaRPr lang="en-US" sz="3200" dirty="0"/>
          </a:p>
          <a:p>
            <a:r>
              <a:rPr lang="en-US" sz="3200" dirty="0" smtClean="0"/>
              <a:t>Hint: area = </a:t>
            </a:r>
            <a:r>
              <a:rPr lang="en-US" sz="3200" dirty="0" err="1" smtClean="0"/>
              <a:t>int</a:t>
            </a:r>
            <a:r>
              <a:rPr lang="en-US" sz="3200" dirty="0" smtClean="0"/>
              <a:t>(abs(</a:t>
            </a:r>
            <a:r>
              <a:rPr lang="en-US" sz="3200" dirty="0" err="1" smtClean="0"/>
              <a:t>yi</a:t>
            </a:r>
            <a:r>
              <a:rPr lang="en-US" sz="3200" dirty="0" smtClean="0"/>
              <a:t>),x,0,x0).</a:t>
            </a:r>
            <a:endParaRPr lang="en-US" sz="3200" dirty="0"/>
          </a:p>
        </p:txBody>
      </p:sp>
      <p:sp>
        <p:nvSpPr>
          <p:cNvPr id="4" name="Rectangle 3"/>
          <p:cNvSpPr/>
          <p:nvPr/>
        </p:nvSpPr>
        <p:spPr>
          <a:xfrm>
            <a:off x="11281229" y="2177534"/>
            <a:ext cx="803425" cy="369332"/>
          </a:xfrm>
          <a:prstGeom prst="rect">
            <a:avLst/>
          </a:prstGeom>
        </p:spPr>
        <p:txBody>
          <a:bodyPr wrap="none">
            <a:spAutoFit/>
          </a:bodyPr>
          <a:lstStyle/>
          <a:p>
            <a:r>
              <a:rPr lang="en-US" b="1" dirty="0" smtClean="0">
                <a:solidFill>
                  <a:srgbClr val="FF0000"/>
                </a:solidFill>
              </a:rPr>
              <a:t>x0 =10</a:t>
            </a:r>
            <a:endParaRPr lang="en-US" b="1" dirty="0">
              <a:solidFill>
                <a:srgbClr val="FF0000"/>
              </a:solidFill>
            </a:endParaRPr>
          </a:p>
        </p:txBody>
      </p:sp>
    </p:spTree>
    <p:extLst>
      <p:ext uri="{BB962C8B-B14F-4D97-AF65-F5344CB8AC3E}">
        <p14:creationId xmlns:p14="http://schemas.microsoft.com/office/powerpoint/2010/main" val="40445471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4.2. Example </a:t>
            </a:r>
            <a:endParaRPr lang="en-US" dirty="0"/>
          </a:p>
        </p:txBody>
      </p:sp>
      <p:pic>
        <p:nvPicPr>
          <p:cNvPr id="3" name="integral_animation_4subfigures_0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0" y="1392318"/>
            <a:ext cx="10410824" cy="5465682"/>
          </a:xfrm>
          <a:prstGeom prst="rect">
            <a:avLst/>
          </a:prstGeom>
        </p:spPr>
      </p:pic>
    </p:spTree>
    <p:extLst>
      <p:ext uri="{BB962C8B-B14F-4D97-AF65-F5344CB8AC3E}">
        <p14:creationId xmlns:p14="http://schemas.microsoft.com/office/powerpoint/2010/main" val="25619060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3582503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5"/>
            <a:ext cx="10515600" cy="4836432"/>
          </a:xfrm>
        </p:spPr>
        <p:txBody>
          <a:bodyPr>
            <a:normAutofit fontScale="92500" lnSpcReduction="20000"/>
          </a:bodyPr>
          <a:lstStyle/>
          <a:p>
            <a:pPr marL="0" indent="0">
              <a:buNone/>
            </a:pPr>
            <a:r>
              <a:rPr lang="en-US" dirty="0" smtClean="0"/>
              <a:t>Write all your programs in a folder. The folder name is your hw04_student_ID.</a:t>
            </a:r>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hw04_X_yourStudentID.m,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hw04_3_12345678.m</a:t>
            </a:r>
            <a:r>
              <a:rPr lang="en-US" dirty="0" smtClean="0"/>
              <a:t>.</a:t>
            </a:r>
          </a:p>
          <a:p>
            <a:pPr marL="0" indent="0">
              <a:buNone/>
            </a:pPr>
            <a:endParaRPr lang="en-US" dirty="0" smtClean="0"/>
          </a:p>
          <a:p>
            <a:pPr marL="0" indent="0">
              <a:buNone/>
            </a:pPr>
            <a:r>
              <a:rPr lang="en-US" altLang="zh-TW" dirty="0"/>
              <a:t>Do not 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a:p>
            <a:pPr marL="0" indent="0">
              <a:buNone/>
            </a:pPr>
            <a:r>
              <a:rPr lang="en-US" dirty="0" smtClean="0"/>
              <a:t>For animation, it must be interactive.</a:t>
            </a:r>
          </a:p>
        </p:txBody>
      </p:sp>
    </p:spTree>
    <p:extLst>
      <p:ext uri="{BB962C8B-B14F-4D97-AF65-F5344CB8AC3E}">
        <p14:creationId xmlns:p14="http://schemas.microsoft.com/office/powerpoint/2010/main" val="156358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err="1" smtClean="0"/>
              <a:t>clf</a:t>
            </a:r>
            <a:r>
              <a:rPr lang="en-US" dirty="0" smtClean="0"/>
              <a:t>; clear; </a:t>
            </a:r>
            <a:r>
              <a:rPr lang="en-US" dirty="0" err="1" smtClean="0"/>
              <a:t>clc</a:t>
            </a:r>
            <a:r>
              <a:rPr lang="en-US" dirty="0" smtClean="0"/>
              <a:t>;		% clear the current figure</a:t>
            </a:r>
          </a:p>
          <a:p>
            <a:pPr marL="0" indent="0">
              <a:buNone/>
            </a:pPr>
            <a:r>
              <a:rPr lang="en-US" dirty="0"/>
              <a:t>	</a:t>
            </a:r>
            <a:r>
              <a:rPr lang="en-US" dirty="0" smtClean="0"/>
              <a:t>			% clear variables, and clear screen</a:t>
            </a:r>
          </a:p>
          <a:p>
            <a:pPr marL="0" indent="0">
              <a:buNone/>
            </a:pPr>
            <a:endParaRPr lang="en-US" dirty="0"/>
          </a:p>
          <a:p>
            <a:pPr marL="0" indent="0">
              <a:buNone/>
            </a:pPr>
            <a:r>
              <a:rPr lang="en-US" dirty="0" err="1"/>
              <a:t>d</a:t>
            </a:r>
            <a:r>
              <a:rPr lang="en-US" dirty="0" err="1" smtClean="0"/>
              <a:t>isp</a:t>
            </a:r>
            <a:r>
              <a:rPr lang="en-US" dirty="0" smtClean="0"/>
              <a:t>(‘HW04 Problem 4.1’) 	% show HW04 P</a:t>
            </a:r>
            <a:r>
              <a:rPr lang="en-US" altLang="zh-TW" dirty="0" smtClean="0"/>
              <a:t>roblem 4.</a:t>
            </a:r>
            <a:r>
              <a:rPr lang="en-US" dirty="0" smtClean="0"/>
              <a:t>1</a:t>
            </a:r>
            <a:endParaRPr lang="en-US" dirty="0"/>
          </a:p>
        </p:txBody>
      </p:sp>
    </p:spTree>
    <p:extLst>
      <p:ext uri="{BB962C8B-B14F-4D97-AF65-F5344CB8AC3E}">
        <p14:creationId xmlns:p14="http://schemas.microsoft.com/office/powerpoint/2010/main" val="2386514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Assignment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 </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(50%) Problem 4.1. </a:t>
            </a:r>
            <a:endParaRPr lang="zh-TW" altLang="en-US" dirty="0"/>
          </a:p>
        </p:txBody>
      </p:sp>
      <p:sp>
        <p:nvSpPr>
          <p:cNvPr id="3" name="內容版面配置區 2"/>
          <p:cNvSpPr>
            <a:spLocks noGrp="1"/>
          </p:cNvSpPr>
          <p:nvPr>
            <p:ph idx="1"/>
          </p:nvPr>
        </p:nvSpPr>
        <p:spPr>
          <a:xfrm>
            <a:off x="838200" y="1148284"/>
            <a:ext cx="10515600" cy="5520145"/>
          </a:xfrm>
        </p:spPr>
        <p:txBody>
          <a:bodyPr>
            <a:normAutofit fontScale="70000" lnSpcReduction="20000"/>
          </a:bodyPr>
          <a:lstStyle/>
          <a:p>
            <a:pPr marL="0" indent="0">
              <a:buNone/>
            </a:pPr>
            <a:r>
              <a:rPr lang="en-US" altLang="zh-TW" dirty="0"/>
              <a:t>Assume that Y is generated randomly in a uniform manner inside </a:t>
            </a:r>
            <a:r>
              <a:rPr lang="en-US" altLang="zh-TW" dirty="0" smtClean="0"/>
              <a:t>[0,1].</a:t>
            </a:r>
            <a:endParaRPr lang="en-US" altLang="zh-TW" dirty="0"/>
          </a:p>
          <a:p>
            <a:pPr marL="0" indent="0">
              <a:buNone/>
            </a:pPr>
            <a:r>
              <a:rPr lang="en-US" altLang="zh-TW" dirty="0"/>
              <a:t>Let X = F(Y) = </a:t>
            </a:r>
            <a:r>
              <a:rPr lang="en-US" altLang="zh-TW" dirty="0" smtClean="0"/>
              <a:t>aY</a:t>
            </a:r>
            <a:r>
              <a:rPr lang="en-US" altLang="zh-TW" baseline="30000" dirty="0" smtClean="0"/>
              <a:t>2</a:t>
            </a:r>
            <a:r>
              <a:rPr lang="en-US" altLang="zh-TW" dirty="0" smtClean="0"/>
              <a:t> + </a:t>
            </a:r>
            <a:r>
              <a:rPr lang="en-US" altLang="zh-TW" dirty="0" err="1" smtClean="0"/>
              <a:t>bY</a:t>
            </a:r>
            <a:r>
              <a:rPr lang="en-US" altLang="zh-TW" dirty="0" smtClean="0"/>
              <a:t> + c.</a:t>
            </a:r>
            <a:endParaRPr lang="en-US" altLang="zh-TW" dirty="0"/>
          </a:p>
          <a:p>
            <a:pPr marL="0" indent="0">
              <a:buNone/>
            </a:pPr>
            <a:endParaRPr lang="en-US" altLang="zh-TW" dirty="0" smtClean="0"/>
          </a:p>
          <a:p>
            <a:pPr marL="0" indent="0">
              <a:buNone/>
            </a:pPr>
            <a:r>
              <a:rPr lang="en-US" altLang="zh-TW" dirty="0" smtClean="0"/>
              <a:t>Ask to input a,  b, and c. Assume that each of them is nonzero. The valid input is that all of a, b, and c have the same sign.</a:t>
            </a:r>
          </a:p>
          <a:p>
            <a:pPr marL="0" indent="0">
              <a:buNone/>
            </a:pPr>
            <a:r>
              <a:rPr lang="en-US" altLang="zh-TW" dirty="0"/>
              <a:t>Ask to input the number of samples of X. Let the number be n. Implement the following steps:</a:t>
            </a:r>
          </a:p>
          <a:p>
            <a:pPr marL="514350" indent="-514350">
              <a:buFont typeface="+mj-lt"/>
              <a:buAutoNum type="arabicPeriod"/>
            </a:pPr>
            <a:r>
              <a:rPr lang="en-US" altLang="zh-TW" dirty="0" smtClean="0"/>
              <a:t>If </a:t>
            </a:r>
            <a:r>
              <a:rPr lang="en-US" altLang="zh-TW" dirty="0"/>
              <a:t>n is zero, quit the program</a:t>
            </a:r>
            <a:r>
              <a:rPr lang="en-US" altLang="zh-TW" dirty="0" smtClean="0"/>
              <a:t>. n is inside [0, 1000000].</a:t>
            </a:r>
          </a:p>
          <a:p>
            <a:pPr marL="514350" indent="-514350">
              <a:buFont typeface="+mj-lt"/>
              <a:buAutoNum type="arabicPeriod"/>
            </a:pPr>
            <a:r>
              <a:rPr lang="en-US" altLang="zh-TW" dirty="0"/>
              <a:t>Ask to input a,  b, and c</a:t>
            </a:r>
            <a:r>
              <a:rPr lang="en-US" altLang="zh-TW" dirty="0" smtClean="0"/>
              <a:t>. Check if they are valid. If they are invalid, show a message and then quit the program.</a:t>
            </a:r>
            <a:endParaRPr lang="en-US" altLang="zh-TW" dirty="0"/>
          </a:p>
          <a:p>
            <a:pPr marL="514350" indent="-514350">
              <a:buFont typeface="+mj-lt"/>
              <a:buAutoNum type="arabicPeriod"/>
            </a:pPr>
            <a:r>
              <a:rPr lang="en-US" altLang="zh-TW" dirty="0" smtClean="0"/>
              <a:t>Clear </a:t>
            </a:r>
            <a:r>
              <a:rPr lang="en-US" altLang="zh-TW" dirty="0"/>
              <a:t>the figure(s).</a:t>
            </a:r>
          </a:p>
          <a:p>
            <a:pPr marL="514350" indent="-514350">
              <a:buFont typeface="+mj-lt"/>
              <a:buAutoNum type="arabicPeriod"/>
            </a:pPr>
            <a:r>
              <a:rPr lang="en-US" altLang="zh-TW" dirty="0" smtClean="0"/>
              <a:t>Randomly </a:t>
            </a:r>
            <a:r>
              <a:rPr lang="en-US" altLang="zh-TW" dirty="0"/>
              <a:t>generate n samples of X. </a:t>
            </a:r>
          </a:p>
          <a:p>
            <a:pPr marL="514350" indent="-514350">
              <a:buFont typeface="+mj-lt"/>
              <a:buAutoNum type="arabicPeriod"/>
            </a:pPr>
            <a:r>
              <a:rPr lang="en-US" altLang="zh-TW" dirty="0" smtClean="0"/>
              <a:t>Report </a:t>
            </a:r>
            <a:r>
              <a:rPr lang="en-US" altLang="zh-TW" dirty="0"/>
              <a:t>the average (M) and standard deviation (SD) of the n samples as the title of the </a:t>
            </a:r>
            <a:r>
              <a:rPr lang="en-US" altLang="zh-TW" dirty="0" smtClean="0"/>
              <a:t>figure</a:t>
            </a:r>
            <a:r>
              <a:rPr lang="en-US" altLang="zh-TW" dirty="0"/>
              <a:t>. </a:t>
            </a:r>
            <a:r>
              <a:rPr lang="en-US" altLang="zh-TW" dirty="0" smtClean="0"/>
              <a:t>Also, report a, b, and c. The </a:t>
            </a:r>
            <a:r>
              <a:rPr lang="en-US" altLang="zh-TW" dirty="0"/>
              <a:t>format is: </a:t>
            </a:r>
            <a:r>
              <a:rPr lang="en-US" altLang="zh-TW" dirty="0" smtClean="0"/>
              <a:t>M= </a:t>
            </a:r>
            <a:r>
              <a:rPr lang="en-US" altLang="zh-TW" dirty="0"/>
              <a:t>…; </a:t>
            </a:r>
            <a:r>
              <a:rPr lang="en-US" altLang="zh-TW" dirty="0" smtClean="0"/>
              <a:t>SD= …; a=…; b=…; c=…</a:t>
            </a:r>
            <a:endParaRPr lang="en-US" altLang="zh-TW" dirty="0"/>
          </a:p>
          <a:p>
            <a:pPr marL="514350" indent="-514350">
              <a:buFont typeface="+mj-lt"/>
              <a:buAutoNum type="arabicPeriod"/>
            </a:pPr>
            <a:r>
              <a:rPr lang="en-US" altLang="zh-TW" dirty="0" smtClean="0"/>
              <a:t>Show </a:t>
            </a:r>
            <a:r>
              <a:rPr lang="en-US" altLang="zh-TW" dirty="0"/>
              <a:t>the n samples in a histogram in pdf format in a figure H.</a:t>
            </a:r>
          </a:p>
          <a:p>
            <a:pPr marL="514350" indent="-514350">
              <a:buFont typeface="+mj-lt"/>
              <a:buAutoNum type="arabicPeriod"/>
            </a:pPr>
            <a:r>
              <a:rPr lang="en-US" altLang="zh-TW" dirty="0" smtClean="0"/>
              <a:t>Draw </a:t>
            </a:r>
            <a:r>
              <a:rPr lang="en-US" altLang="zh-TW" dirty="0"/>
              <a:t>the pdf </a:t>
            </a:r>
            <a:r>
              <a:rPr lang="en-US" altLang="zh-TW" dirty="0" smtClean="0"/>
              <a:t>of </a:t>
            </a:r>
            <a:r>
              <a:rPr lang="en-US" altLang="zh-TW" dirty="0"/>
              <a:t>X on the same figure H</a:t>
            </a:r>
            <a:r>
              <a:rPr lang="en-US" altLang="zh-TW" dirty="0" smtClean="0"/>
              <a:t>.</a:t>
            </a:r>
          </a:p>
          <a:p>
            <a:pPr marL="514350" indent="-514350">
              <a:buFont typeface="+mj-lt"/>
              <a:buAutoNum type="arabicPeriod"/>
            </a:pPr>
            <a:r>
              <a:rPr lang="en-US" altLang="zh-TW" dirty="0" smtClean="0"/>
              <a:t>Animate a point to move along the curve of the pdf from </a:t>
            </a:r>
            <a:r>
              <a:rPr lang="en-US" altLang="zh-TW" b="1" dirty="0" smtClean="0"/>
              <a:t>right to left</a:t>
            </a:r>
            <a:r>
              <a:rPr lang="en-US" altLang="zh-TW" dirty="0" smtClean="0"/>
              <a:t>.</a:t>
            </a:r>
            <a:endParaRPr lang="en-US" altLang="zh-TW" dirty="0"/>
          </a:p>
          <a:p>
            <a:pPr marL="514350" indent="-514350">
              <a:buFont typeface="+mj-lt"/>
              <a:buAutoNum type="arabicPeriod"/>
            </a:pPr>
            <a:r>
              <a:rPr lang="en-US" altLang="zh-TW" dirty="0" smtClean="0"/>
              <a:t>Go </a:t>
            </a:r>
            <a:r>
              <a:rPr lang="en-US" altLang="zh-TW" dirty="0"/>
              <a:t>to step 1.</a:t>
            </a:r>
          </a:p>
          <a:p>
            <a:pPr marL="0" indent="0">
              <a:buNone/>
            </a:pPr>
            <a:endParaRPr lang="en-US" altLang="zh-TW" dirty="0" smtClean="0"/>
          </a:p>
          <a:p>
            <a:pPr marL="0" indent="0">
              <a:buNone/>
            </a:pPr>
            <a:endParaRPr lang="en-US" altLang="zh-TW" dirty="0"/>
          </a:p>
        </p:txBody>
      </p:sp>
    </p:spTree>
    <p:extLst>
      <p:ext uri="{BB962C8B-B14F-4D97-AF65-F5344CB8AC3E}">
        <p14:creationId xmlns:p14="http://schemas.microsoft.com/office/powerpoint/2010/main" val="3325091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268" y="-180975"/>
            <a:ext cx="10515600" cy="1325563"/>
          </a:xfrm>
        </p:spPr>
        <p:txBody>
          <a:bodyPr/>
          <a:lstStyle/>
          <a:p>
            <a:r>
              <a:rPr lang="en-US" altLang="zh-TW" dirty="0"/>
              <a:t>Problem </a:t>
            </a:r>
            <a:r>
              <a:rPr lang="en-US" altLang="zh-TW" dirty="0" smtClean="0"/>
              <a:t>4.1</a:t>
            </a:r>
            <a:endParaRPr lang="en-US" dirty="0"/>
          </a:p>
        </p:txBody>
      </p:sp>
      <p:sp>
        <p:nvSpPr>
          <p:cNvPr id="3" name="Content Placeholder 2"/>
          <p:cNvSpPr>
            <a:spLocks noGrp="1"/>
          </p:cNvSpPr>
          <p:nvPr>
            <p:ph idx="1"/>
          </p:nvPr>
        </p:nvSpPr>
        <p:spPr/>
        <p:txBody>
          <a:bodyPr/>
          <a:lstStyle/>
          <a:p>
            <a:pPr marL="0" indent="0">
              <a:buNone/>
            </a:pPr>
            <a:endParaRPr lang="en-US" dirty="0"/>
          </a:p>
        </p:txBody>
      </p:sp>
      <p:pic>
        <p:nvPicPr>
          <p:cNvPr id="5" name="Picture 4"/>
          <p:cNvPicPr>
            <a:picLocks noChangeAspect="1"/>
          </p:cNvPicPr>
          <p:nvPr/>
        </p:nvPicPr>
        <p:blipFill rotWithShape="1">
          <a:blip r:embed="rId2"/>
          <a:srcRect l="9750" t="11334" r="8250" b="9778"/>
          <a:stretch/>
        </p:blipFill>
        <p:spPr>
          <a:xfrm>
            <a:off x="548268" y="758283"/>
            <a:ext cx="11271590" cy="6099717"/>
          </a:xfrm>
          <a:prstGeom prst="rect">
            <a:avLst/>
          </a:prstGeom>
        </p:spPr>
      </p:pic>
    </p:spTree>
    <p:extLst>
      <p:ext uri="{BB962C8B-B14F-4D97-AF65-F5344CB8AC3E}">
        <p14:creationId xmlns:p14="http://schemas.microsoft.com/office/powerpoint/2010/main" val="27316226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l="10500" t="11333" r="9000" b="8889"/>
          <a:stretch/>
        </p:blipFill>
        <p:spPr>
          <a:xfrm>
            <a:off x="525966" y="509707"/>
            <a:ext cx="11388025" cy="6348293"/>
          </a:xfrm>
          <a:prstGeom prst="rect">
            <a:avLst/>
          </a:prstGeom>
        </p:spPr>
      </p:pic>
      <p:sp>
        <p:nvSpPr>
          <p:cNvPr id="8" name="Title 1"/>
          <p:cNvSpPr>
            <a:spLocks noGrp="1"/>
          </p:cNvSpPr>
          <p:nvPr>
            <p:ph type="title"/>
          </p:nvPr>
        </p:nvSpPr>
        <p:spPr>
          <a:xfrm>
            <a:off x="548268" y="-180975"/>
            <a:ext cx="10515600" cy="1325563"/>
          </a:xfrm>
        </p:spPr>
        <p:txBody>
          <a:bodyPr/>
          <a:lstStyle/>
          <a:p>
            <a:r>
              <a:rPr lang="en-US" altLang="zh-TW" dirty="0"/>
              <a:t>Problem </a:t>
            </a:r>
            <a:r>
              <a:rPr lang="en-US" altLang="zh-TW" dirty="0" smtClean="0"/>
              <a:t>4.1</a:t>
            </a:r>
            <a:endParaRPr lang="en-US" dirty="0"/>
          </a:p>
        </p:txBody>
      </p:sp>
    </p:spTree>
    <p:extLst>
      <p:ext uri="{BB962C8B-B14F-4D97-AF65-F5344CB8AC3E}">
        <p14:creationId xmlns:p14="http://schemas.microsoft.com/office/powerpoint/2010/main" val="1596981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(50%) Problem 4.2</a:t>
            </a:r>
            <a:endParaRPr lang="en-US" dirty="0"/>
          </a:p>
        </p:txBody>
      </p:sp>
      <p:sp>
        <p:nvSpPr>
          <p:cNvPr id="3" name="Content Placeholder 2"/>
          <p:cNvSpPr>
            <a:spLocks noGrp="1"/>
          </p:cNvSpPr>
          <p:nvPr>
            <p:ph idx="1"/>
          </p:nvPr>
        </p:nvSpPr>
        <p:spPr>
          <a:xfrm>
            <a:off x="838200" y="1115120"/>
            <a:ext cx="10515600" cy="5742879"/>
          </a:xfrm>
        </p:spPr>
        <p:txBody>
          <a:bodyPr>
            <a:normAutofit fontScale="85000" lnSpcReduction="20000"/>
          </a:bodyPr>
          <a:lstStyle/>
          <a:p>
            <a:pPr marL="0" indent="0">
              <a:buNone/>
            </a:pPr>
            <a:r>
              <a:rPr lang="en-US" dirty="0" smtClean="0"/>
              <a:t>There are four functions which are defined as follows.</a:t>
            </a:r>
          </a:p>
          <a:p>
            <a:pPr marL="0" indent="0">
              <a:buNone/>
            </a:pPr>
            <a:r>
              <a:rPr lang="en-US" dirty="0" smtClean="0"/>
              <a:t>y1(x) = sin(x);      y2(x</a:t>
            </a:r>
            <a:r>
              <a:rPr lang="en-US" dirty="0"/>
              <a:t>) = </a:t>
            </a:r>
            <a:r>
              <a:rPr lang="en-US" dirty="0" smtClean="0"/>
              <a:t>cos(2x);         3(x) = x</a:t>
            </a:r>
            <a:r>
              <a:rPr lang="en-US" baseline="30000" dirty="0" smtClean="0"/>
              <a:t>2</a:t>
            </a:r>
            <a:r>
              <a:rPr lang="en-US" dirty="0" smtClean="0"/>
              <a:t>sin(x)e</a:t>
            </a:r>
            <a:r>
              <a:rPr lang="en-US" baseline="30000" dirty="0" smtClean="0"/>
              <a:t>-(</a:t>
            </a:r>
            <a:r>
              <a:rPr lang="en-US" baseline="30000" dirty="0"/>
              <a:t>x-1</a:t>
            </a:r>
            <a:r>
              <a:rPr lang="en-US" baseline="30000" dirty="0" smtClean="0"/>
              <a:t>)</a:t>
            </a:r>
            <a:r>
              <a:rPr lang="en-US" dirty="0" smtClean="0"/>
              <a:t>;</a:t>
            </a:r>
            <a:r>
              <a:rPr lang="en-US" baseline="30000" dirty="0" smtClean="0"/>
              <a:t>       </a:t>
            </a:r>
            <a:r>
              <a:rPr lang="en-US" dirty="0" smtClean="0"/>
              <a:t>y4(x) = 4-x/2</a:t>
            </a:r>
            <a:endParaRPr lang="en-US" baseline="30000" dirty="0" smtClean="0"/>
          </a:p>
          <a:p>
            <a:pPr marL="514350" indent="-514350">
              <a:buAutoNum type="arabicPeriod"/>
            </a:pPr>
            <a:r>
              <a:rPr lang="en-US" dirty="0" smtClean="0"/>
              <a:t>Ask to input x0 inside [0, 10]. If x0 is 0, quit the program.</a:t>
            </a:r>
          </a:p>
          <a:p>
            <a:pPr marL="514350" indent="-514350">
              <a:buAutoNum type="arabicPeriod"/>
            </a:pPr>
            <a:r>
              <a:rPr lang="en-US" dirty="0" smtClean="0"/>
              <a:t>Use a 2x2 grid on a figure. Draw the curves of all the functions for x inside [0, 10]. Each curve is drawn in a subfigure. Set the step size properly so that all the curves are smooth.</a:t>
            </a:r>
          </a:p>
          <a:p>
            <a:pPr marL="514350" indent="-514350">
              <a:buFont typeface="Arial" panose="020B0604020202020204" pitchFamily="34" charset="0"/>
              <a:buAutoNum type="arabicPeriod"/>
            </a:pPr>
            <a:r>
              <a:rPr lang="en-US" dirty="0"/>
              <a:t>Animate all the figures for x from 0 to 10. Set pause duration as 0.025 for each step. The animation must be interactive.</a:t>
            </a:r>
          </a:p>
          <a:p>
            <a:pPr marL="514350" indent="-514350">
              <a:buAutoNum type="arabicPeriod"/>
            </a:pPr>
            <a:r>
              <a:rPr lang="en-US" dirty="0" smtClean="0"/>
              <a:t>While x changes, a line segment ((x, </a:t>
            </a:r>
            <a:r>
              <a:rPr lang="en-US" dirty="0" err="1" smtClean="0"/>
              <a:t>yi</a:t>
            </a:r>
            <a:r>
              <a:rPr lang="en-US" dirty="0" smtClean="0"/>
              <a:t>(x)), (x, 0)) is drawn on the respective figure for each curve </a:t>
            </a:r>
            <a:r>
              <a:rPr lang="en-US" dirty="0" err="1" smtClean="0"/>
              <a:t>i</a:t>
            </a:r>
            <a:r>
              <a:rPr lang="en-US" dirty="0" smtClean="0"/>
              <a:t>.</a:t>
            </a:r>
          </a:p>
          <a:p>
            <a:pPr marL="514350" indent="-514350">
              <a:buAutoNum type="arabicPeriod"/>
            </a:pPr>
            <a:r>
              <a:rPr lang="en-US" dirty="0" smtClean="0"/>
              <a:t>Compute the area of a region for each curve. The area is bounded by the curve, the axis, and the x-coordinate interval inside [0, x0].</a:t>
            </a:r>
          </a:p>
          <a:p>
            <a:pPr marL="514350" indent="-514350">
              <a:buAutoNum type="arabicPeriod"/>
            </a:pPr>
            <a:r>
              <a:rPr lang="en-US" dirty="0" smtClean="0"/>
              <a:t>Sort the areas in ascending order.  Thus each function is associated with an order number.</a:t>
            </a:r>
          </a:p>
          <a:p>
            <a:pPr marL="514350" indent="-514350">
              <a:buFont typeface="Arial" panose="020B0604020202020204" pitchFamily="34" charset="0"/>
              <a:buAutoNum type="arabicPeriod"/>
            </a:pPr>
            <a:r>
              <a:rPr lang="en-US" dirty="0"/>
              <a:t>Show a title of each </a:t>
            </a:r>
            <a:r>
              <a:rPr lang="en-US" dirty="0" smtClean="0"/>
              <a:t>figure, and also the order number in the sorted result. </a:t>
            </a:r>
            <a:r>
              <a:rPr lang="en-US" dirty="0"/>
              <a:t>The </a:t>
            </a:r>
            <a:r>
              <a:rPr lang="en-US" dirty="0" smtClean="0"/>
              <a:t>format of the title </a:t>
            </a:r>
            <a:r>
              <a:rPr lang="en-US" dirty="0"/>
              <a:t>is </a:t>
            </a:r>
            <a:r>
              <a:rPr lang="en-US" dirty="0" smtClean="0"/>
              <a:t>as follows:</a:t>
            </a:r>
          </a:p>
          <a:p>
            <a:pPr marL="0" indent="0">
              <a:buNone/>
            </a:pPr>
            <a:r>
              <a:rPr lang="en-US" dirty="0" smtClean="0"/>
              <a:t>            (order number): function definition: Area = …</a:t>
            </a:r>
          </a:p>
          <a:p>
            <a:pPr marL="0" indent="0">
              <a:buNone/>
            </a:pPr>
            <a:endParaRPr lang="en-US" baseline="30000" dirty="0"/>
          </a:p>
          <a:p>
            <a:pPr marL="0" indent="0">
              <a:buNone/>
            </a:pPr>
            <a:endParaRPr lang="en-US" dirty="0"/>
          </a:p>
        </p:txBody>
      </p:sp>
    </p:spTree>
    <p:extLst>
      <p:ext uri="{BB962C8B-B14F-4D97-AF65-F5344CB8AC3E}">
        <p14:creationId xmlns:p14="http://schemas.microsoft.com/office/powerpoint/2010/main" val="42758788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4521</TotalTime>
  <Words>811</Words>
  <Application>Microsoft Office PowerPoint</Application>
  <PresentationFormat>Widescreen</PresentationFormat>
  <Paragraphs>75</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新細明體</vt:lpstr>
      <vt:lpstr>Arial</vt:lpstr>
      <vt:lpstr>Calibri</vt:lpstr>
      <vt:lpstr>Calibri Light</vt:lpstr>
      <vt:lpstr>Office Theme</vt:lpstr>
      <vt:lpstr>MATLAB Programming</vt:lpstr>
      <vt:lpstr>About the demo video</vt:lpstr>
      <vt:lpstr>Program file name format</vt:lpstr>
      <vt:lpstr>PowerPoint Presentation</vt:lpstr>
      <vt:lpstr>Program Header</vt:lpstr>
      <vt:lpstr>(50%) Problem 4.1. </vt:lpstr>
      <vt:lpstr>Problem 4.1</vt:lpstr>
      <vt:lpstr>Problem 4.1</vt:lpstr>
      <vt:lpstr>(50%) Problem 4.2</vt:lpstr>
      <vt:lpstr>Problem 4.2</vt:lpstr>
      <vt:lpstr>Problem 4.2. Example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309</cp:revision>
  <dcterms:created xsi:type="dcterms:W3CDTF">2019-02-26T08:18:36Z</dcterms:created>
  <dcterms:modified xsi:type="dcterms:W3CDTF">2022-03-14T10:31:29Z</dcterms:modified>
</cp:coreProperties>
</file>

<file path=docProps/thumbnail.jpeg>
</file>